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412" r:id="rId4"/>
    <p:sldId id="258" r:id="rId5"/>
    <p:sldId id="430" r:id="rId6"/>
    <p:sldId id="408" r:id="rId7"/>
    <p:sldId id="407" r:id="rId8"/>
    <p:sldId id="416" r:id="rId9"/>
    <p:sldId id="421" r:id="rId10"/>
    <p:sldId id="420" r:id="rId11"/>
    <p:sldId id="419" r:id="rId12"/>
    <p:sldId id="410" r:id="rId13"/>
    <p:sldId id="423" r:id="rId14"/>
    <p:sldId id="424" r:id="rId15"/>
    <p:sldId id="260" r:id="rId16"/>
    <p:sldId id="261" r:id="rId17"/>
    <p:sldId id="262" r:id="rId18"/>
    <p:sldId id="413" r:id="rId19"/>
    <p:sldId id="415" r:id="rId20"/>
    <p:sldId id="418" r:id="rId21"/>
    <p:sldId id="426" r:id="rId22"/>
    <p:sldId id="427" r:id="rId23"/>
    <p:sldId id="429" r:id="rId24"/>
    <p:sldId id="428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6"/>
    <p:restoredTop sz="90974"/>
  </p:normalViewPr>
  <p:slideViewPr>
    <p:cSldViewPr snapToGrid="0">
      <p:cViewPr>
        <p:scale>
          <a:sx n="100" d="100"/>
          <a:sy n="100" d="100"/>
        </p:scale>
        <p:origin x="856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623217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623217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64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623217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623217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014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623217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623217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910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623217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623217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1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5e04a4fc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5e04a4fc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5e04a4fc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5e04a4fc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75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3623217e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3623217e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3623217e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3623217e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3623217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3623217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many ways R is just like a calculator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3623217e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3623217e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623217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623217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623217e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623217e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9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>
                <a:latin typeface="+mn-lt"/>
              </a:rPr>
              <a:t>Introduction to R</a:t>
            </a:r>
            <a:endParaRPr sz="4696" dirty="0">
              <a:latin typeface="+mn-l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208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 sz="2800" dirty="0">
                <a:latin typeface="+mn-lt"/>
              </a:rPr>
              <a:t>Day 1: Data Cleaning &amp; Wrangling</a:t>
            </a:r>
            <a:endParaRPr sz="2800" dirty="0">
              <a:latin typeface="+mn-lt"/>
            </a:endParaRPr>
          </a:p>
          <a:p>
            <a:pPr marL="0" indent="0"/>
            <a:endParaRPr sz="2800" dirty="0">
              <a:latin typeface="+mn-lt"/>
            </a:endParaRPr>
          </a:p>
          <a:p>
            <a:pPr marL="0" indent="0"/>
            <a:r>
              <a:rPr lang="en" sz="2800" dirty="0">
                <a:latin typeface="+mn-lt"/>
              </a:rPr>
              <a:t>Shirley Wang </a:t>
            </a:r>
            <a:endParaRPr sz="2800" dirty="0">
              <a:latin typeface="+mn-lt"/>
            </a:endParaRPr>
          </a:p>
          <a:p>
            <a:pPr marL="0" indent="0"/>
            <a:r>
              <a:rPr lang="en" sz="2800" dirty="0">
                <a:latin typeface="+mn-lt"/>
              </a:rPr>
              <a:t>March 18, 2021</a:t>
            </a:r>
            <a:endParaRPr sz="280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32A717-0B04-954E-8B8F-62D84BABF690}"/>
              </a:ext>
            </a:extLst>
          </p:cNvPr>
          <p:cNvGrpSpPr/>
          <p:nvPr/>
        </p:nvGrpSpPr>
        <p:grpSpPr>
          <a:xfrm>
            <a:off x="8973846" y="0"/>
            <a:ext cx="3519195" cy="1103948"/>
            <a:chOff x="5464549" y="350332"/>
            <a:chExt cx="3519195" cy="11039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27BA4A-1832-4149-96A6-26946E8D8C53}"/>
                </a:ext>
              </a:extLst>
            </p:cNvPr>
            <p:cNvSpPr txBox="1"/>
            <p:nvPr/>
          </p:nvSpPr>
          <p:spPr>
            <a:xfrm>
              <a:off x="5801997" y="350332"/>
              <a:ext cx="31817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shirleywang.rbind.io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shirleywang@g.harvard.edu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@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shirleybwang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BB9442-27E5-CF43-805F-5A06A603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464549" y="693630"/>
              <a:ext cx="411480" cy="4114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220E9C-9160-A046-9E85-202518B27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549" y="1042800"/>
              <a:ext cx="411480" cy="4114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2C1FA6-46FB-D740-8DED-CA560353C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alphaModFix amt="85000"/>
            </a:blip>
            <a:stretch>
              <a:fillRect/>
            </a:stretch>
          </p:blipFill>
          <p:spPr>
            <a:xfrm>
              <a:off x="5533826" y="435926"/>
              <a:ext cx="253486" cy="274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70D143-08B6-F040-BB84-4AC07243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" y="0"/>
            <a:ext cx="12152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9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7CA0E-A58A-5F4C-95F3-4AB187724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6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37F2-91A0-4745-9AF8-71DAC4AB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R &amp; RStudio 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F2924-B013-3B4C-9A7D-2A43830FF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R is a free programming language</a:t>
            </a:r>
          </a:p>
          <a:p>
            <a:r>
              <a:rPr lang="en-US" sz="2000" dirty="0">
                <a:latin typeface="+mn-lt"/>
              </a:rPr>
              <a:t>RStudio is an IDE that makes it easier write, run, and save R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6452C-403F-8F49-9F12-D4B57A4D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97" y="2481249"/>
            <a:ext cx="6721203" cy="4190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311FF-4FD6-9C40-B5A8-BC2BD56F43D8}"/>
              </a:ext>
            </a:extLst>
          </p:cNvPr>
          <p:cNvSpPr txBox="1"/>
          <p:nvPr/>
        </p:nvSpPr>
        <p:spPr>
          <a:xfrm>
            <a:off x="1877865" y="3669124"/>
            <a:ext cx="224612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code/source editor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E2E54-3274-BF42-9EF8-A2B73750CCB4}"/>
              </a:ext>
            </a:extLst>
          </p:cNvPr>
          <p:cNvSpPr txBox="1"/>
          <p:nvPr/>
        </p:nvSpPr>
        <p:spPr>
          <a:xfrm>
            <a:off x="2640895" y="5700302"/>
            <a:ext cx="102143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console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C05A-F768-B14C-9267-5702A44FBA5C}"/>
              </a:ext>
            </a:extLst>
          </p:cNvPr>
          <p:cNvSpPr txBox="1"/>
          <p:nvPr/>
        </p:nvSpPr>
        <p:spPr>
          <a:xfrm>
            <a:off x="5341399" y="3416546"/>
            <a:ext cx="218040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workspace/history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160C2-50EB-7840-B9E4-4DA2BAD3FA58}"/>
              </a:ext>
            </a:extLst>
          </p:cNvPr>
          <p:cNvSpPr txBox="1"/>
          <p:nvPr/>
        </p:nvSpPr>
        <p:spPr>
          <a:xfrm>
            <a:off x="5273485" y="5321368"/>
            <a:ext cx="24272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files/packages/plots</a:t>
            </a:r>
          </a:p>
        </p:txBody>
      </p:sp>
    </p:spTree>
    <p:extLst>
      <p:ext uri="{BB962C8B-B14F-4D97-AF65-F5344CB8AC3E}">
        <p14:creationId xmlns:p14="http://schemas.microsoft.com/office/powerpoint/2010/main" val="81846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37F2-91A0-4745-9AF8-71DAC4AB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R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F2924-B013-3B4C-9A7D-2A43830FF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Case sensitive</a:t>
            </a:r>
          </a:p>
          <a:p>
            <a:r>
              <a:rPr lang="en-US" sz="2000" dirty="0">
                <a:latin typeface="+mn-lt"/>
              </a:rPr>
              <a:t>Run lines of code with </a:t>
            </a:r>
            <a:r>
              <a:rPr lang="en-US" sz="2000" dirty="0" err="1">
                <a:latin typeface="+mn-lt"/>
              </a:rPr>
              <a:t>cmd+Enter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Get help with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2000" dirty="0">
                <a:latin typeface="+mn-lt"/>
              </a:rPr>
              <a:t> or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help()</a:t>
            </a:r>
          </a:p>
          <a:p>
            <a:r>
              <a:rPr lang="en-US" sz="2000" dirty="0">
                <a:latin typeface="+mn-lt"/>
                <a:cs typeface="Consolas" panose="020B0609020204030204" pitchFamily="49" charset="0"/>
              </a:rPr>
              <a:t>Comment your code with #</a:t>
            </a:r>
          </a:p>
        </p:txBody>
      </p:sp>
    </p:spTree>
    <p:extLst>
      <p:ext uri="{BB962C8B-B14F-4D97-AF65-F5344CB8AC3E}">
        <p14:creationId xmlns:p14="http://schemas.microsoft.com/office/powerpoint/2010/main" val="251619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87185AE-65FC-074A-A76D-BA25DFC8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R Basics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730575-CCB8-7A45-9101-9B4A8B2EC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Case sensitive</a:t>
            </a:r>
          </a:p>
          <a:p>
            <a:r>
              <a:rPr lang="en-US" sz="2000" dirty="0">
                <a:latin typeface="+mn-lt"/>
              </a:rPr>
              <a:t>Run lines of code with </a:t>
            </a:r>
            <a:r>
              <a:rPr lang="en-US" sz="2000" dirty="0" err="1">
                <a:latin typeface="+mn-lt"/>
              </a:rPr>
              <a:t>cmd+Enter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Get help with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2000" dirty="0">
                <a:latin typeface="+mn-lt"/>
              </a:rPr>
              <a:t> or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help()</a:t>
            </a:r>
          </a:p>
          <a:p>
            <a:r>
              <a:rPr lang="en-US" sz="2000" dirty="0">
                <a:latin typeface="+mn-lt"/>
                <a:cs typeface="Consolas" panose="020B0609020204030204" pitchFamily="49" charset="0"/>
              </a:rPr>
              <a:t>Comment your code with 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9E28D-C08D-B64B-B5F3-4B32B65F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96" y="2273351"/>
            <a:ext cx="6449913" cy="3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9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Operations in R</a:t>
            </a:r>
            <a:endParaRPr sz="4000" dirty="0">
              <a:latin typeface="+mn-l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7138967" y="6386000"/>
            <a:ext cx="5094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dirty="0">
                <a:solidFill>
                  <a:srgbClr val="FFFFFF"/>
                </a:solidFill>
                <a:latin typeface="+mn-lt"/>
              </a:rPr>
              <a:t>https://</a:t>
            </a:r>
            <a:r>
              <a:rPr lang="en" sz="1467" dirty="0" err="1">
                <a:solidFill>
                  <a:srgbClr val="FFFFFF"/>
                </a:solidFill>
                <a:latin typeface="+mn-lt"/>
              </a:rPr>
              <a:t>www.statmethods.net</a:t>
            </a:r>
            <a:r>
              <a:rPr lang="en" sz="1467" dirty="0">
                <a:solidFill>
                  <a:srgbClr val="FFFFFF"/>
                </a:solidFill>
                <a:latin typeface="+mn-lt"/>
              </a:rPr>
              <a:t>/management/</a:t>
            </a:r>
            <a:r>
              <a:rPr lang="en" sz="1467" dirty="0" err="1">
                <a:solidFill>
                  <a:srgbClr val="FFFFFF"/>
                </a:solidFill>
                <a:latin typeface="+mn-lt"/>
              </a:rPr>
              <a:t>operators.html</a:t>
            </a:r>
            <a:endParaRPr sz="1467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34" y="1552965"/>
            <a:ext cx="3847333" cy="374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34" y="1557766"/>
            <a:ext cx="3398375" cy="462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Objects in R</a:t>
            </a:r>
            <a:endParaRPr sz="4000" dirty="0">
              <a:latin typeface="+mn-lt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000" dirty="0">
                <a:latin typeface="+mn-lt"/>
              </a:rPr>
              <a:t>Objects store information (can be an entire dataset, a single value, a string of text, an image, </a:t>
            </a:r>
            <a:r>
              <a:rPr lang="en" sz="2000" dirty="0" err="1">
                <a:latin typeface="+mn-lt"/>
              </a:rPr>
              <a:t>etc</a:t>
            </a:r>
            <a:r>
              <a:rPr lang="en" sz="2000" dirty="0">
                <a:latin typeface="+mn-lt"/>
              </a:rPr>
              <a:t>) 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Assign values using ‘</a:t>
            </a:r>
            <a:r>
              <a:rPr lang="en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&lt;-</a:t>
            </a:r>
            <a:r>
              <a:rPr lang="en" sz="2000" dirty="0">
                <a:latin typeface="+mn-lt"/>
              </a:rPr>
              <a:t>’ 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Value on the right-hand side gets assigned to object name on the left-hand side (e.g., </a:t>
            </a:r>
            <a:r>
              <a:rPr lang="en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myname</a:t>
            </a:r>
            <a:r>
              <a:rPr lang="en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&lt;- ‘</a:t>
            </a:r>
            <a:r>
              <a:rPr lang="en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shirley</a:t>
            </a:r>
            <a:r>
              <a:rPr lang="en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’; </a:t>
            </a:r>
            <a:r>
              <a:rPr lang="en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myage</a:t>
            </a:r>
            <a:r>
              <a:rPr lang="en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&lt;- 26</a:t>
            </a:r>
            <a:r>
              <a:rPr lang="en" sz="2000" dirty="0">
                <a:latin typeface="+mn-lt"/>
              </a:rPr>
              <a:t>)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Rules for object names:</a:t>
            </a:r>
            <a:endParaRPr sz="2000" dirty="0">
              <a:latin typeface="+mn-lt"/>
            </a:endParaRPr>
          </a:p>
          <a:p>
            <a:pPr lvl="1"/>
            <a:r>
              <a:rPr lang="en" sz="2000" dirty="0">
                <a:latin typeface="+mn-lt"/>
              </a:rPr>
              <a:t>Must start with a letter</a:t>
            </a:r>
            <a:endParaRPr sz="2000" dirty="0">
              <a:latin typeface="+mn-lt"/>
            </a:endParaRPr>
          </a:p>
          <a:p>
            <a:pPr lvl="1"/>
            <a:r>
              <a:rPr lang="en" sz="2000" dirty="0">
                <a:latin typeface="+mn-lt"/>
              </a:rPr>
              <a:t>Can only contain letters, numbers, periods, underscores</a:t>
            </a:r>
            <a:endParaRPr sz="2000" dirty="0">
              <a:latin typeface="+mn-lt"/>
            </a:endParaRPr>
          </a:p>
          <a:p>
            <a:pPr lvl="1"/>
            <a:r>
              <a:rPr lang="en" sz="2000" dirty="0">
                <a:latin typeface="+mn-lt"/>
              </a:rPr>
              <a:t>Case-sensitive </a:t>
            </a:r>
            <a:endParaRPr sz="2000" dirty="0"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Data Types</a:t>
            </a:r>
            <a:endParaRPr sz="4000" dirty="0">
              <a:latin typeface="+mn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000" dirty="0">
                <a:latin typeface="+mn-lt"/>
              </a:rPr>
              <a:t>Numeric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Integer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Character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Factor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Logical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Check data types in R with </a:t>
            </a:r>
            <a:r>
              <a:rPr lang="en" sz="2000" dirty="0">
                <a:latin typeface="+mn-lt"/>
                <a:ea typeface="Consolas"/>
                <a:cs typeface="Consolas"/>
                <a:sym typeface="Consolas"/>
              </a:rPr>
              <a:t>class()</a:t>
            </a:r>
            <a:endParaRPr sz="2000" dirty="0"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Data Structures</a:t>
            </a:r>
            <a:endParaRPr sz="4000" dirty="0">
              <a:latin typeface="+mn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2000" dirty="0">
                <a:latin typeface="+mn-lt"/>
              </a:rPr>
              <a:t>Vector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Matrix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Array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Data frame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List</a:t>
            </a:r>
            <a:endParaRPr sz="2000" dirty="0">
              <a:latin typeface="+mn-lt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2316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526A1-2A56-2948-A86F-2C303CEC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63" y="1536634"/>
            <a:ext cx="8045292" cy="4840061"/>
          </a:xfrm>
          <a:prstGeom prst="rect">
            <a:avLst/>
          </a:prstGeom>
        </p:spPr>
      </p:pic>
      <p:sp>
        <p:nvSpPr>
          <p:cNvPr id="10" name="Google Shape;93;p19">
            <a:extLst>
              <a:ext uri="{FF2B5EF4-FFF2-40B4-BE49-F238E27FC236}">
                <a16:creationId xmlns:a16="http://schemas.microsoft.com/office/drawing/2014/main" id="{71546C20-C459-404B-9ED1-312D7A3D0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Data Structures</a:t>
            </a:r>
            <a:endParaRPr sz="4000" dirty="0">
              <a:latin typeface="+mn-lt"/>
            </a:endParaRPr>
          </a:p>
        </p:txBody>
      </p:sp>
      <p:sp>
        <p:nvSpPr>
          <p:cNvPr id="11" name="Google Shape;94;p19">
            <a:extLst>
              <a:ext uri="{FF2B5EF4-FFF2-40B4-BE49-F238E27FC236}">
                <a16:creationId xmlns:a16="http://schemas.microsoft.com/office/drawing/2014/main" id="{9A60115A-1900-944A-AACE-80D512C03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2000" dirty="0">
                <a:latin typeface="+mn-lt"/>
              </a:rPr>
              <a:t>Vector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Matrix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Array</a:t>
            </a:r>
          </a:p>
          <a:p>
            <a:r>
              <a:rPr lang="en-US" sz="2000" b="1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Data frame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List</a:t>
            </a:r>
            <a:endParaRPr sz="2000" dirty="0">
              <a:latin typeface="+mn-lt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9860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Day 1 Goals</a:t>
            </a:r>
            <a:endParaRPr sz="4000" dirty="0"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000" dirty="0">
                <a:latin typeface="+mn-lt"/>
              </a:rPr>
              <a:t>Download &amp; install R &amp; RStudio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Become familiar with the RStudio environment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Operations 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Objects (what they are &amp; how to create them)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Data types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Functions</a:t>
            </a:r>
            <a:endParaRPr sz="2000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Data Frames</a:t>
            </a:r>
            <a:endParaRPr sz="4000" dirty="0">
              <a:latin typeface="+mn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Access columns with ‘$’ (e.g., </a:t>
            </a:r>
            <a:r>
              <a:rPr lang="en-US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df$age</a:t>
            </a:r>
            <a:r>
              <a:rPr lang="en-US" sz="2000" dirty="0">
                <a:latin typeface="+mn-lt"/>
                <a:ea typeface="Consolas"/>
                <a:cs typeface="Consolas" panose="020B0609020204030204" pitchFamily="49" charset="0"/>
                <a:sym typeface="Consolas"/>
              </a:rPr>
              <a:t> </a:t>
            </a:r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accesses the column named ‘age’ in the data frame ‘df’)</a:t>
            </a:r>
          </a:p>
          <a:p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View(df) </a:t>
            </a:r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to view data frame in excel-like format</a:t>
            </a:r>
          </a:p>
          <a:p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dim(df) </a:t>
            </a:r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to get dimensions (# rows, # columns)</a:t>
            </a:r>
          </a:p>
          <a:p>
            <a:pPr lvl="1" indent="-457189">
              <a:buSzPts val="1800"/>
              <a:buChar char="●"/>
            </a:pPr>
            <a:r>
              <a:rPr lang="en-US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nrow</a:t>
            </a:r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(df)</a:t>
            </a:r>
          </a:p>
          <a:p>
            <a:pPr lvl="1" indent="-457189">
              <a:buSzPts val="1800"/>
              <a:buChar char="●"/>
            </a:pPr>
            <a:r>
              <a:rPr lang="en-US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ncol</a:t>
            </a:r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(df)</a:t>
            </a:r>
          </a:p>
          <a:p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str(df) </a:t>
            </a:r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to view structure of data frame</a:t>
            </a:r>
          </a:p>
          <a:p>
            <a:r>
              <a:rPr lang="en-US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colnames</a:t>
            </a:r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(df) </a:t>
            </a:r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to view all column (variable) names</a:t>
            </a:r>
            <a:endParaRPr sz="2000" dirty="0">
              <a:latin typeface="+mn-lt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6538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Functions</a:t>
            </a:r>
            <a:endParaRPr sz="4000" dirty="0">
              <a:latin typeface="+mn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685608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Sets of instructions/statements to complete a specific task; takes input (e.g., numbers) and returns an output (e.g., mean of those numbers)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R comes with many built-in functions </a:t>
            </a:r>
            <a:r>
              <a:rPr lang="en-US" sz="2000" dirty="0">
                <a:ea typeface="Consolas"/>
                <a:cs typeface="Consolas"/>
                <a:sym typeface="Consolas"/>
              </a:rPr>
              <a:t>(e.g., </a:t>
            </a:r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mean(), min(), max(), print()</a:t>
            </a:r>
            <a:r>
              <a:rPr lang="en-US" sz="2000" dirty="0">
                <a:ea typeface="Consolas"/>
                <a:cs typeface="Consolas"/>
                <a:sym typeface="Consolas"/>
              </a:rPr>
              <a:t>)</a:t>
            </a:r>
            <a:endParaRPr lang="en-US" sz="2000" dirty="0">
              <a:latin typeface="+mn-lt"/>
              <a:ea typeface="Consolas"/>
              <a:cs typeface="Consolas"/>
              <a:sym typeface="Consolas"/>
            </a:endParaRP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You can also write your own functions to perform specific tasks! </a:t>
            </a:r>
          </a:p>
          <a:p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function(arguments) </a:t>
            </a:r>
          </a:p>
          <a:p>
            <a:r>
              <a:rPr lang="en-US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myFunction</a:t>
            </a:r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&lt;- function(input) {# do something; return output}</a:t>
            </a:r>
          </a:p>
        </p:txBody>
      </p:sp>
    </p:spTree>
    <p:extLst>
      <p:ext uri="{BB962C8B-B14F-4D97-AF65-F5344CB8AC3E}">
        <p14:creationId xmlns:p14="http://schemas.microsoft.com/office/powerpoint/2010/main" val="235967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Packages</a:t>
            </a:r>
            <a:endParaRPr sz="4000" dirty="0">
              <a:latin typeface="+mn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R packages are bundles of functions, documentation, and data to perform tasks (e.g., machine learning, natural language processing, data visualization)</a:t>
            </a:r>
          </a:p>
          <a:p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Anyone can build an R package to share with other R users! </a:t>
            </a:r>
          </a:p>
          <a:p>
            <a:pPr lvl="0"/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Hosted on the central R repository CRAN: </a:t>
            </a:r>
            <a:r>
              <a:rPr lang="en-US" sz="2000" dirty="0">
                <a:latin typeface="+mn-lt"/>
                <a:ea typeface="Consolas"/>
                <a:cs typeface="Consolas"/>
                <a:sym typeface="Consolas"/>
                <a:hlinkClick r:id="rId3"/>
              </a:rPr>
              <a:t>https://cran.r-project.org/</a:t>
            </a:r>
            <a:endParaRPr lang="en-US" sz="2000" dirty="0">
              <a:latin typeface="+mn-lt"/>
              <a:ea typeface="Consolas"/>
              <a:cs typeface="Consolas"/>
              <a:sym typeface="Consolas"/>
            </a:endParaRPr>
          </a:p>
          <a:p>
            <a:pPr lvl="0"/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Currently over 17,000 packages available </a:t>
            </a:r>
          </a:p>
          <a:p>
            <a:pPr lvl="0"/>
            <a:r>
              <a:rPr lang="en-US" sz="2000" dirty="0">
                <a:latin typeface="+mn-lt"/>
                <a:ea typeface="Consolas"/>
                <a:cs typeface="Consolas"/>
                <a:sym typeface="Consolas"/>
              </a:rPr>
              <a:t>Packages need to be installed on your computer, and loaded at the start of each new R session</a:t>
            </a:r>
          </a:p>
          <a:p>
            <a:pPr lvl="0"/>
            <a:r>
              <a:rPr lang="en-US" sz="20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(‘ggplot2’)</a:t>
            </a:r>
          </a:p>
          <a:p>
            <a:pPr lvl="0"/>
            <a:r>
              <a:rPr lang="en-US" sz="20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library(ggplot2)</a:t>
            </a:r>
            <a:endParaRPr sz="2000" dirty="0">
              <a:latin typeface="Consolas" panose="020B0609020204030204" pitchFamily="49" charset="0"/>
              <a:ea typeface="Consolas"/>
              <a:cs typeface="Consolas" panose="020B0609020204030204" pitchFamily="49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064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9D62-334B-DF42-AEB6-2C971400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7606-C203-6D4E-A4DA-2C40C6D1A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Loops are useful to repeat a block of code multiple times</a:t>
            </a:r>
          </a:p>
          <a:p>
            <a:r>
              <a:rPr lang="en-US" sz="2000" dirty="0">
                <a:latin typeface="+mn-lt"/>
              </a:rPr>
              <a:t>Rather than copy/pasting code several times, you can iterate through a loop! This can shorten hundreds of lines of code to just a few lines.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62C3D-3EB5-6842-8C26-AA91ED10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4" y="3250894"/>
            <a:ext cx="5620720" cy="26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4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3923-7C42-6F4A-AC3B-6469D576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</p:spPr>
        <p:txBody>
          <a:bodyPr>
            <a:noAutofit/>
          </a:bodyPr>
          <a:lstStyle/>
          <a:p>
            <a:r>
              <a:rPr lang="en-US" sz="4267" dirty="0">
                <a:latin typeface="+mn-lt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58CE-E8F2-A248-8554-E2D33DBB5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1" y="1694481"/>
            <a:ext cx="11357300" cy="4397352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2400" dirty="0">
                <a:latin typeface="+mn-lt"/>
              </a:rPr>
              <a:t>Helpful resources: </a:t>
            </a:r>
          </a:p>
          <a:p>
            <a:r>
              <a:rPr lang="en-US" sz="2400" dirty="0">
                <a:latin typeface="+mn-lt"/>
              </a:rPr>
              <a:t>https://</a:t>
            </a:r>
            <a:r>
              <a:rPr lang="en-US" sz="2400" dirty="0" err="1">
                <a:latin typeface="+mn-lt"/>
              </a:rPr>
              <a:t>psyr.djnavarro.net</a:t>
            </a:r>
            <a:r>
              <a:rPr lang="en-US" sz="2400" dirty="0">
                <a:latin typeface="+mn-lt"/>
              </a:rPr>
              <a:t>/</a:t>
            </a:r>
          </a:p>
          <a:p>
            <a:r>
              <a:rPr lang="en-US" sz="2400" dirty="0">
                <a:latin typeface="+mn-lt"/>
              </a:rPr>
              <a:t>https://</a:t>
            </a:r>
            <a:r>
              <a:rPr lang="en-US" sz="2400" dirty="0" err="1">
                <a:latin typeface="+mn-lt"/>
              </a:rPr>
              <a:t>swirlstats.com</a:t>
            </a:r>
            <a:r>
              <a:rPr lang="en-US" sz="2400" dirty="0">
                <a:latin typeface="+mn-lt"/>
              </a:rPr>
              <a:t>/</a:t>
            </a:r>
          </a:p>
          <a:p>
            <a:r>
              <a:rPr lang="en-US" sz="2400" dirty="0">
                <a:latin typeface="+mn-lt"/>
              </a:rPr>
              <a:t>https://r4ds.had.co.nz/</a:t>
            </a:r>
          </a:p>
          <a:p>
            <a:r>
              <a:rPr lang="en-US" sz="2400" dirty="0">
                <a:latin typeface="+mn-lt"/>
              </a:rPr>
              <a:t>https://www.r-bloggers.com/</a:t>
            </a:r>
          </a:p>
          <a:p>
            <a:r>
              <a:rPr lang="en-US" sz="2400" dirty="0">
                <a:latin typeface="+mn-lt"/>
              </a:rPr>
              <a:t>https://</a:t>
            </a:r>
            <a:r>
              <a:rPr lang="en-US" sz="2400" dirty="0" err="1">
                <a:latin typeface="+mn-lt"/>
              </a:rPr>
              <a:t>stackoverflow.com</a:t>
            </a:r>
            <a:r>
              <a:rPr lang="en-US" sz="2400" dirty="0">
                <a:latin typeface="+mn-lt"/>
              </a:rPr>
              <a:t>/</a:t>
            </a:r>
          </a:p>
          <a:p>
            <a:pPr marL="152396" indent="0">
              <a:buNone/>
            </a:pPr>
            <a:endParaRPr lang="en-US" sz="2400" dirty="0">
              <a:latin typeface="+mn-lt"/>
            </a:endParaRPr>
          </a:p>
          <a:p>
            <a:pPr marL="152396" indent="0">
              <a:buNone/>
            </a:pPr>
            <a:endParaRPr lang="en-US" sz="24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A639E-6BEF-504D-A326-206C5705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1" y="1827174"/>
            <a:ext cx="3098800" cy="46791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6D41441-A9CA-B540-8D3D-17A5995D85DE}"/>
              </a:ext>
            </a:extLst>
          </p:cNvPr>
          <p:cNvGrpSpPr/>
          <p:nvPr/>
        </p:nvGrpSpPr>
        <p:grpSpPr>
          <a:xfrm>
            <a:off x="8999246" y="41393"/>
            <a:ext cx="3519195" cy="1103948"/>
            <a:chOff x="5464549" y="350332"/>
            <a:chExt cx="3519195" cy="11039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34D612-B0D1-4D4B-B64D-76E8B6BE1F5E}"/>
                </a:ext>
              </a:extLst>
            </p:cNvPr>
            <p:cNvSpPr txBox="1"/>
            <p:nvPr/>
          </p:nvSpPr>
          <p:spPr>
            <a:xfrm>
              <a:off x="5801997" y="350332"/>
              <a:ext cx="31817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shirleywang.rbind.io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shirleywang@g.harvard.edu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@</a:t>
              </a:r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  <a:latin typeface="Franklin Gothic Book" panose="020B0503020102020204" pitchFamily="34" charset="0"/>
                </a:rPr>
                <a:t>shirleybwang</a:t>
              </a:r>
              <a:endParaRPr lang="en-US" dirty="0">
                <a:solidFill>
                  <a:schemeClr val="tx2">
                    <a:lumMod val="7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07E000-4440-D54C-82ED-3B797122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464549" y="693630"/>
              <a:ext cx="411480" cy="411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04E4DE-370F-F741-A4EB-0F554BA5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549" y="1042800"/>
              <a:ext cx="411480" cy="4114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255EC1-00DE-ED48-9667-9056FD28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alphaModFix amt="85000"/>
            </a:blip>
            <a:stretch>
              <a:fillRect/>
            </a:stretch>
          </p:blipFill>
          <p:spPr>
            <a:xfrm>
              <a:off x="5533826" y="435926"/>
              <a:ext cx="253486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60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0;p14">
            <a:extLst>
              <a:ext uri="{FF2B5EF4-FFF2-40B4-BE49-F238E27FC236}">
                <a16:creationId xmlns:a16="http://schemas.microsoft.com/office/drawing/2014/main" id="{EA425758-BD4C-F745-9CE5-8B346281F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Day 1 Goals</a:t>
            </a:r>
            <a:endParaRPr sz="4000" dirty="0">
              <a:latin typeface="+mn-lt"/>
            </a:endParaRPr>
          </a:p>
        </p:txBody>
      </p:sp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4DAF0877-4B5C-3346-B5EA-22D028B3D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100" y="1536633"/>
            <a:ext cx="113573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000" dirty="0">
                <a:latin typeface="+mn-lt"/>
              </a:rPr>
              <a:t>Download &amp; install R &amp; RStudio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Become familiar with the RStudio environment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Operations 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Objects (what they are &amp; how to create them)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Data types</a:t>
            </a:r>
            <a:endParaRPr sz="2000" dirty="0">
              <a:latin typeface="+mn-lt"/>
            </a:endParaRPr>
          </a:p>
          <a:p>
            <a:r>
              <a:rPr lang="en" sz="2000" dirty="0">
                <a:latin typeface="+mn-lt"/>
              </a:rPr>
              <a:t>Functions</a:t>
            </a:r>
            <a:endParaRPr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46FE2-B647-2F41-86FA-1E234489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881850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5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67" y="1561001"/>
            <a:ext cx="3540799" cy="4074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Why use R?</a:t>
            </a:r>
            <a:endParaRPr sz="4000" dirty="0">
              <a:latin typeface="+mn-l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200" y="1561001"/>
            <a:ext cx="3175867" cy="428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3632" y="1560999"/>
            <a:ext cx="4403600" cy="27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19567" y="1561001"/>
            <a:ext cx="3540799" cy="407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0200" y="1561001"/>
            <a:ext cx="3175867" cy="428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513632" y="1560999"/>
            <a:ext cx="4403600" cy="27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EF0A46-0F5C-4641-9D14-CB73CFB47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814" y="975167"/>
            <a:ext cx="4088372" cy="5760272"/>
          </a:xfrm>
          <a:prstGeom prst="rect">
            <a:avLst/>
          </a:prstGeom>
        </p:spPr>
      </p:pic>
      <p:sp>
        <p:nvSpPr>
          <p:cNvPr id="14" name="Google Shape;67;p15">
            <a:extLst>
              <a:ext uri="{FF2B5EF4-FFF2-40B4-BE49-F238E27FC236}">
                <a16:creationId xmlns:a16="http://schemas.microsoft.com/office/drawing/2014/main" id="{481D8043-E01D-1247-94FE-C974BB090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593367"/>
            <a:ext cx="113573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+mn-lt"/>
              </a:rPr>
              <a:t>Why use R?</a:t>
            </a:r>
            <a:endParaRPr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519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0B50FE-B00B-4943-861B-E6B22E4D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37" y="0"/>
            <a:ext cx="963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98214-15A3-C34D-8567-8C4E1791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0A7E57-EAD5-4E41-AA02-DADDDB88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5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6AC45-108B-2A4F-A60A-C5279343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971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680</Words>
  <Application>Microsoft Macintosh PowerPoint</Application>
  <PresentationFormat>Widescreen</PresentationFormat>
  <Paragraphs>106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Consolas</vt:lpstr>
      <vt:lpstr>Franklin Gothic Book</vt:lpstr>
      <vt:lpstr>Simple Dark</vt:lpstr>
      <vt:lpstr>Introduction to R</vt:lpstr>
      <vt:lpstr>Day 1 Goals</vt:lpstr>
      <vt:lpstr>Day 1 Goals</vt:lpstr>
      <vt:lpstr>Why use R?</vt:lpstr>
      <vt:lpstr>Why use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&amp; RStudio Orientation</vt:lpstr>
      <vt:lpstr>R Basics</vt:lpstr>
      <vt:lpstr>R Basics</vt:lpstr>
      <vt:lpstr>Operations in R</vt:lpstr>
      <vt:lpstr>Objects in R</vt:lpstr>
      <vt:lpstr>Data Types</vt:lpstr>
      <vt:lpstr>Data Structures</vt:lpstr>
      <vt:lpstr>Data Structures</vt:lpstr>
      <vt:lpstr>Data Frames</vt:lpstr>
      <vt:lpstr>Functions</vt:lpstr>
      <vt:lpstr>Packages</vt:lpstr>
      <vt:lpstr>Loops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cp:lastModifiedBy>Wang, Shirley B.</cp:lastModifiedBy>
  <cp:revision>45</cp:revision>
  <dcterms:modified xsi:type="dcterms:W3CDTF">2021-03-18T13:42:16Z</dcterms:modified>
</cp:coreProperties>
</file>